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9"/>
  </p:notesMasterIdLst>
  <p:sldIdLst>
    <p:sldId id="265" r:id="rId2"/>
    <p:sldId id="256" r:id="rId3"/>
    <p:sldId id="263" r:id="rId4"/>
    <p:sldId id="262" r:id="rId5"/>
    <p:sldId id="275" r:id="rId6"/>
    <p:sldId id="267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7" r:id="rId15"/>
    <p:sldId id="293" r:id="rId16"/>
    <p:sldId id="289" r:id="rId17"/>
    <p:sldId id="290" r:id="rId18"/>
    <p:sldId id="291" r:id="rId19"/>
    <p:sldId id="283" r:id="rId20"/>
    <p:sldId id="288" r:id="rId21"/>
    <p:sldId id="292" r:id="rId22"/>
    <p:sldId id="294" r:id="rId23"/>
    <p:sldId id="295" r:id="rId24"/>
    <p:sldId id="284" r:id="rId25"/>
    <p:sldId id="285" r:id="rId26"/>
    <p:sldId id="286" r:id="rId27"/>
    <p:sldId id="27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B704F-C06E-470B-816C-4BA0FFD40C3D}" type="datetimeFigureOut">
              <a:rPr lang="es-CO" smtClean="0"/>
              <a:t>27/12/2020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B3B25-88CF-4768-86CB-DB66C04134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173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A7D0-F425-4966-945B-3F7AF7BB00AB}" type="datetimeFigureOut">
              <a:rPr lang="es-CO" smtClean="0"/>
              <a:t>27/12/2020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66CF-D884-4158-A71A-B125FA9FA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39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A7D0-F425-4966-945B-3F7AF7BB00AB}" type="datetimeFigureOut">
              <a:rPr lang="es-CO" smtClean="0"/>
              <a:t>27/12/2020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66CF-D884-4158-A71A-B125FA9FA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317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A7D0-F425-4966-945B-3F7AF7BB00AB}" type="datetimeFigureOut">
              <a:rPr lang="es-CO" smtClean="0"/>
              <a:t>27/12/2020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66CF-D884-4158-A71A-B125FA9FA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0977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A7D0-F425-4966-945B-3F7AF7BB00AB}" type="datetimeFigureOut">
              <a:rPr lang="es-CO" smtClean="0"/>
              <a:t>27/12/2020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66CF-D884-4158-A71A-B125FA9FA146}" type="slidenum">
              <a:rPr lang="es-CO" smtClean="0"/>
              <a:t>‹Nº›</a:t>
            </a:fld>
            <a:endParaRPr lang="es-CO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997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A7D0-F425-4966-945B-3F7AF7BB00AB}" type="datetimeFigureOut">
              <a:rPr lang="es-CO" smtClean="0"/>
              <a:t>27/12/2020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66CF-D884-4158-A71A-B125FA9FA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7795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A7D0-F425-4966-945B-3F7AF7BB00AB}" type="datetimeFigureOut">
              <a:rPr lang="es-CO" smtClean="0"/>
              <a:t>27/12/2020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66CF-D884-4158-A71A-B125FA9FA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1781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A7D0-F425-4966-945B-3F7AF7BB00AB}" type="datetimeFigureOut">
              <a:rPr lang="es-CO" smtClean="0"/>
              <a:t>27/12/2020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66CF-D884-4158-A71A-B125FA9FA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9528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A7D0-F425-4966-945B-3F7AF7BB00AB}" type="datetimeFigureOut">
              <a:rPr lang="es-CO" smtClean="0"/>
              <a:t>27/12/2020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66CF-D884-4158-A71A-B125FA9FA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8975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A7D0-F425-4966-945B-3F7AF7BB00AB}" type="datetimeFigureOut">
              <a:rPr lang="es-CO" smtClean="0"/>
              <a:t>27/12/2020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66CF-D884-4158-A71A-B125FA9FA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8581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A7D0-F425-4966-945B-3F7AF7BB00AB}" type="datetimeFigureOut">
              <a:rPr lang="es-CO" smtClean="0"/>
              <a:t>27/12/2020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66CF-D884-4158-A71A-B125FA9FA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1312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A7D0-F425-4966-945B-3F7AF7BB00AB}" type="datetimeFigureOut">
              <a:rPr lang="es-CO" smtClean="0"/>
              <a:t>27/12/2020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66CF-D884-4158-A71A-B125FA9FA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434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A7D0-F425-4966-945B-3F7AF7BB00AB}" type="datetimeFigureOut">
              <a:rPr lang="es-CO" smtClean="0"/>
              <a:t>27/12/2020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66CF-D884-4158-A71A-B125FA9FA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3871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A7D0-F425-4966-945B-3F7AF7BB00AB}" type="datetimeFigureOut">
              <a:rPr lang="es-CO" smtClean="0"/>
              <a:t>27/12/2020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66CF-D884-4158-A71A-B125FA9FA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416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A7D0-F425-4966-945B-3F7AF7BB00AB}" type="datetimeFigureOut">
              <a:rPr lang="es-CO" smtClean="0"/>
              <a:t>27/12/2020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66CF-D884-4158-A71A-B125FA9FA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4196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A7D0-F425-4966-945B-3F7AF7BB00AB}" type="datetimeFigureOut">
              <a:rPr lang="es-CO" smtClean="0"/>
              <a:t>27/12/2020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66CF-D884-4158-A71A-B125FA9FA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082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A7D0-F425-4966-945B-3F7AF7BB00AB}" type="datetimeFigureOut">
              <a:rPr lang="es-CO" smtClean="0"/>
              <a:t>27/12/2020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66CF-D884-4158-A71A-B125FA9FA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496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A7D0-F425-4966-945B-3F7AF7BB00AB}" type="datetimeFigureOut">
              <a:rPr lang="es-CO" smtClean="0"/>
              <a:t>27/12/2020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66CF-D884-4158-A71A-B125FA9FA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974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A7D0-F425-4966-945B-3F7AF7BB00AB}" type="datetimeFigureOut">
              <a:rPr lang="es-CO" smtClean="0"/>
              <a:t>27/12/2020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66CF-D884-4158-A71A-B125FA9FA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8521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A03A7D0-F425-4966-945B-3F7AF7BB00AB}" type="datetimeFigureOut">
              <a:rPr lang="es-CO" smtClean="0"/>
              <a:t>27/12/2020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8AF66CF-D884-4158-A71A-B125FA9FA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403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hyperlink" Target="https://www.aserviciospd.com/contacto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3331" cy="6808124"/>
          </a:xfrm>
        </p:spPr>
      </p:pic>
    </p:spTree>
    <p:extLst>
      <p:ext uri="{BB962C8B-B14F-4D97-AF65-F5344CB8AC3E}">
        <p14:creationId xmlns:p14="http://schemas.microsoft.com/office/powerpoint/2010/main" val="179014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3"/>
    </mc:Choice>
    <mc:Fallback xmlns="">
      <p:transition spd="slow" advTm="583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A30FACD-D0C1-48CA-AC50-91E5240F8D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778406"/>
              </p:ext>
            </p:extLst>
          </p:nvPr>
        </p:nvGraphicFramePr>
        <p:xfrm>
          <a:off x="662610" y="503583"/>
          <a:ext cx="10548729" cy="623633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903303">
                  <a:extLst>
                    <a:ext uri="{9D8B030D-6E8A-4147-A177-3AD203B41FA5}">
                      <a16:colId xmlns:a16="http://schemas.microsoft.com/office/drawing/2014/main" val="4269487278"/>
                    </a:ext>
                  </a:extLst>
                </a:gridCol>
                <a:gridCol w="1934817">
                  <a:extLst>
                    <a:ext uri="{9D8B030D-6E8A-4147-A177-3AD203B41FA5}">
                      <a16:colId xmlns:a16="http://schemas.microsoft.com/office/drawing/2014/main" val="1293895320"/>
                    </a:ext>
                  </a:extLst>
                </a:gridCol>
                <a:gridCol w="1417983">
                  <a:extLst>
                    <a:ext uri="{9D8B030D-6E8A-4147-A177-3AD203B41FA5}">
                      <a16:colId xmlns:a16="http://schemas.microsoft.com/office/drawing/2014/main" val="3838130478"/>
                    </a:ext>
                  </a:extLst>
                </a:gridCol>
                <a:gridCol w="940904">
                  <a:extLst>
                    <a:ext uri="{9D8B030D-6E8A-4147-A177-3AD203B41FA5}">
                      <a16:colId xmlns:a16="http://schemas.microsoft.com/office/drawing/2014/main" val="3403294864"/>
                    </a:ext>
                  </a:extLst>
                </a:gridCol>
                <a:gridCol w="1351722">
                  <a:extLst>
                    <a:ext uri="{9D8B030D-6E8A-4147-A177-3AD203B41FA5}">
                      <a16:colId xmlns:a16="http://schemas.microsoft.com/office/drawing/2014/main" val="1656870760"/>
                    </a:ext>
                  </a:extLst>
                </a:gridCol>
              </a:tblGrid>
              <a:tr h="38229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PROGRAMAS Y PROYECTOS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PARTIDA PRESUPUESTARIA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EJECUCION A LA FECHA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PAGADO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% DE AVANCE EJECUTADO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ctr"/>
                </a:tc>
                <a:extLst>
                  <a:ext uri="{0D108BD9-81ED-4DB2-BD59-A6C34878D82A}">
                    <a16:rowId xmlns:a16="http://schemas.microsoft.com/office/drawing/2014/main" val="2372254388"/>
                  </a:ext>
                </a:extLst>
              </a:tr>
              <a:tr h="38229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 err="1">
                          <a:effectLst/>
                        </a:rPr>
                        <a:t>Macromedidor</a:t>
                      </a:r>
                      <a:r>
                        <a:rPr lang="es-MX" sz="1600" u="none" strike="noStrike" dirty="0">
                          <a:effectLst/>
                        </a:rPr>
                        <a:t> 6" para medición de agua potable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$ 2.705.703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100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TOTAL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100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ctr"/>
                </a:tc>
                <a:extLst>
                  <a:ext uri="{0D108BD9-81ED-4DB2-BD59-A6C34878D82A}">
                    <a16:rowId xmlns:a16="http://schemas.microsoft.com/office/drawing/2014/main" val="1561792494"/>
                  </a:ext>
                </a:extLst>
              </a:tr>
              <a:tr h="72635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Optimización del </a:t>
                      </a:r>
                      <a:r>
                        <a:rPr lang="es-MX" sz="1600" u="none" strike="noStrike" dirty="0" err="1">
                          <a:effectLst/>
                        </a:rPr>
                        <a:t>area</a:t>
                      </a:r>
                      <a:r>
                        <a:rPr lang="es-MX" sz="1600" u="none" strike="noStrike" dirty="0">
                          <a:effectLst/>
                        </a:rPr>
                        <a:t> del tanque de almacenamiento de agua para adecuación como bodega de  materiales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 dirty="0">
                          <a:effectLst/>
                        </a:rPr>
                        <a:t>$ 5.130.360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100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TOTAL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100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ctr"/>
                </a:tc>
                <a:extLst>
                  <a:ext uri="{0D108BD9-81ED-4DB2-BD59-A6C34878D82A}">
                    <a16:rowId xmlns:a16="http://schemas.microsoft.com/office/drawing/2014/main" val="1925834371"/>
                  </a:ext>
                </a:extLst>
              </a:tr>
              <a:tr h="54658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Impermeabilización de terraza de oficinas de laboratorio de la planta de tratamiento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 dirty="0">
                          <a:effectLst/>
                        </a:rPr>
                        <a:t>$ 2.700.000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100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TOTAL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100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extLst>
                  <a:ext uri="{0D108BD9-81ED-4DB2-BD59-A6C34878D82A}">
                    <a16:rowId xmlns:a16="http://schemas.microsoft.com/office/drawing/2014/main" val="2112480337"/>
                  </a:ext>
                </a:extLst>
              </a:tr>
              <a:tr h="60211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Obra de construcción de acabados en contorno del tanque de secado de lodos de la planta de tratamiento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$ 4.740.000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100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TOTAL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100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extLst>
                  <a:ext uri="{0D108BD9-81ED-4DB2-BD59-A6C34878D82A}">
                    <a16:rowId xmlns:a16="http://schemas.microsoft.com/office/drawing/2014/main" val="2273344509"/>
                  </a:ext>
                </a:extLst>
              </a:tr>
              <a:tr h="36757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Construcciones varias en el lecho de secado de la planta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$ 5.461.300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100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TOTAL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100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extLst>
                  <a:ext uri="{0D108BD9-81ED-4DB2-BD59-A6C34878D82A}">
                    <a16:rowId xmlns:a16="http://schemas.microsoft.com/office/drawing/2014/main" val="4044356386"/>
                  </a:ext>
                </a:extLst>
              </a:tr>
              <a:tr h="3727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Obra de instalación de mangueras para punto nuevo de agua ceramicas el parque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$ 2.230.000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100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TOTAL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100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extLst>
                  <a:ext uri="{0D108BD9-81ED-4DB2-BD59-A6C34878D82A}">
                    <a16:rowId xmlns:a16="http://schemas.microsoft.com/office/drawing/2014/main" val="628745831"/>
                  </a:ext>
                </a:extLst>
              </a:tr>
              <a:tr h="3727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Cargue al SUI del tópico comercial y técnico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$ 2.800.000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100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TOTAL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100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extLst>
                  <a:ext uri="{0D108BD9-81ED-4DB2-BD59-A6C34878D82A}">
                    <a16:rowId xmlns:a16="http://schemas.microsoft.com/office/drawing/2014/main" val="3533479327"/>
                  </a:ext>
                </a:extLst>
              </a:tr>
              <a:tr h="37273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Cargue al SUI del tópico financiero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$ 4.000.000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100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TOTAL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100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extLst>
                  <a:ext uri="{0D108BD9-81ED-4DB2-BD59-A6C34878D82A}">
                    <a16:rowId xmlns:a16="http://schemas.microsoft.com/office/drawing/2014/main" val="1145039766"/>
                  </a:ext>
                </a:extLst>
              </a:tr>
              <a:tr h="3727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Instalación de redes de acueducto para fábricas de ladrillo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$ 525.000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100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TOTAL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100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extLst>
                  <a:ext uri="{0D108BD9-81ED-4DB2-BD59-A6C34878D82A}">
                    <a16:rowId xmlns:a16="http://schemas.microsoft.com/office/drawing/2014/main" val="1673253246"/>
                  </a:ext>
                </a:extLst>
              </a:tr>
              <a:tr h="3727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Instalación de redes de 3 " y 4 " por la via pública a las industrias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$ 3.500.000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100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TOTAL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100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extLst>
                  <a:ext uri="{0D108BD9-81ED-4DB2-BD59-A6C34878D82A}">
                    <a16:rowId xmlns:a16="http://schemas.microsoft.com/office/drawing/2014/main" val="453120274"/>
                  </a:ext>
                </a:extLst>
              </a:tr>
              <a:tr h="64034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materiales, maquinaria para llevar a cabo y ejecutar las obras y construcciones durante el año 2020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$ 35.669.362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100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TOTAL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100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extLst>
                  <a:ext uri="{0D108BD9-81ED-4DB2-BD59-A6C34878D82A}">
                    <a16:rowId xmlns:a16="http://schemas.microsoft.com/office/drawing/2014/main" val="3050674884"/>
                  </a:ext>
                </a:extLst>
              </a:tr>
              <a:tr h="37273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 </a:t>
                      </a:r>
                      <a:r>
                        <a:rPr lang="es-CO" sz="1600" b="1" u="none" strike="noStrike" dirty="0">
                          <a:effectLst/>
                        </a:rPr>
                        <a:t>TOTAL REINVERSION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u="none" strike="noStrike" dirty="0">
                          <a:effectLst/>
                        </a:rPr>
                        <a:t>$ 69.461.725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6" marR="5696" marT="5696" marB="0" anchor="b"/>
                </a:tc>
                <a:extLst>
                  <a:ext uri="{0D108BD9-81ED-4DB2-BD59-A6C34878D82A}">
                    <a16:rowId xmlns:a16="http://schemas.microsoft.com/office/drawing/2014/main" val="901698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49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F57C5-BC7C-4C4F-8E39-669DCB288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44" y="120704"/>
            <a:ext cx="11382512" cy="1596177"/>
          </a:xfrm>
        </p:spPr>
        <p:txBody>
          <a:bodyPr/>
          <a:lstStyle/>
          <a:p>
            <a:r>
              <a:rPr lang="es-MX" dirty="0" err="1"/>
              <a:t>Instalacion</a:t>
            </a:r>
            <a:r>
              <a:rPr lang="es-MX" dirty="0"/>
              <a:t> </a:t>
            </a:r>
            <a:r>
              <a:rPr lang="es-MX" dirty="0" err="1"/>
              <a:t>macromedidor</a:t>
            </a:r>
            <a:r>
              <a:rPr lang="es-MX" dirty="0"/>
              <a:t> para control de perdidas en el sistema</a:t>
            </a:r>
            <a:endParaRPr lang="es-CO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46C44E86-B2DC-43A8-8EB0-CED2B6E2F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848" y="1869281"/>
            <a:ext cx="4826369" cy="361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8">
            <a:extLst>
              <a:ext uri="{FF2B5EF4-FFF2-40B4-BE49-F238E27FC236}">
                <a16:creationId xmlns:a16="http://schemas.microsoft.com/office/drawing/2014/main" id="{50C789DE-4811-4306-B46E-F9CCC8AF87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5948C832-C9BA-43C4-BA06-9011E12509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D00227A-09B6-47CD-B208-6FE26EC1FB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124" y="1516994"/>
            <a:ext cx="3298888" cy="439851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77518D2-4E1C-456F-BA86-D0705BCB49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755" y="2395469"/>
            <a:ext cx="3256369" cy="434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C4570-B1E5-4440-9DFC-0C4BC292D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01" y="198783"/>
            <a:ext cx="10364451" cy="1596177"/>
          </a:xfrm>
        </p:spPr>
        <p:txBody>
          <a:bodyPr>
            <a:normAutofit/>
          </a:bodyPr>
          <a:lstStyle/>
          <a:p>
            <a:r>
              <a:rPr lang="es-MX" sz="3200" dirty="0"/>
              <a:t>Optimización del área del tanque de almacenamiento de agua para adecuación como bodega de  materiales</a:t>
            </a:r>
            <a:endParaRPr lang="es-CO" sz="32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C88BE58-5EF7-47DD-BF9E-971ADDECF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01" y="1716881"/>
            <a:ext cx="4565649" cy="3424237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05559A2-1AAE-4C9E-80C6-DE80F2B20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402" y="1603512"/>
            <a:ext cx="3791778" cy="505570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8062EBB-21D0-4954-810D-92308B3F2B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648" y="1416605"/>
            <a:ext cx="3665533" cy="488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981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E206C-7776-4879-AAEE-925D558D5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Obra de construcción de acabados en contorno del tanque de secado de lodos de la planta de tratamiento Y CONSTRUCCIONES VARIAS</a:t>
            </a:r>
            <a:endParaRPr lang="es-CO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2FFD309-2A56-453A-8476-2CF6F64B7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853" y="2251137"/>
            <a:ext cx="3158702" cy="4211604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EF819CF-C395-4425-95E8-2164C418E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586" y="2029889"/>
            <a:ext cx="3324639" cy="44328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BE4C285-80A9-4C3F-A59B-17C6D1DCC7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999" y="2214694"/>
            <a:ext cx="3324639" cy="443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550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88" y="181230"/>
            <a:ext cx="4698690" cy="6264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124" y="181230"/>
            <a:ext cx="4710402" cy="6280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121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9" y="617885"/>
            <a:ext cx="6382599" cy="4786949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72" y="1764406"/>
            <a:ext cx="6240303" cy="468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9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447" y="341758"/>
            <a:ext cx="8140074" cy="6105056"/>
          </a:xfrm>
        </p:spPr>
      </p:pic>
    </p:spTree>
    <p:extLst>
      <p:ext uri="{BB962C8B-B14F-4D97-AF65-F5344CB8AC3E}">
        <p14:creationId xmlns:p14="http://schemas.microsoft.com/office/powerpoint/2010/main" val="335148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789" y="186789"/>
            <a:ext cx="11758411" cy="1596177"/>
          </a:xfrm>
        </p:spPr>
        <p:txBody>
          <a:bodyPr>
            <a:normAutofit/>
          </a:bodyPr>
          <a:lstStyle/>
          <a:p>
            <a:r>
              <a:rPr lang="es-CO" dirty="0" smtClean="0"/>
              <a:t>Válvula para regular el paso del agua del  </a:t>
            </a:r>
            <a:r>
              <a:rPr lang="es-CO" dirty="0" err="1" smtClean="0"/>
              <a:t>desarenador</a:t>
            </a:r>
            <a:r>
              <a:rPr lang="es-CO" dirty="0" smtClean="0"/>
              <a:t> a la planta, para mantenimientos preventivos y evitar desperdicios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56" y="1719873"/>
            <a:ext cx="4675032" cy="4986215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85" y="1719873"/>
            <a:ext cx="4378817" cy="492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2411" y="235902"/>
            <a:ext cx="10364451" cy="1596177"/>
          </a:xfrm>
        </p:spPr>
        <p:txBody>
          <a:bodyPr/>
          <a:lstStyle/>
          <a:p>
            <a:r>
              <a:rPr lang="es-CO" dirty="0" smtClean="0"/>
              <a:t>Obras de mantenimiento en la red, hallazgos de fugas y filtraciones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60" y="2341269"/>
            <a:ext cx="4565649" cy="3424237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25" y="1558366"/>
            <a:ext cx="3825294" cy="51003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187" y="1721730"/>
            <a:ext cx="3497486" cy="466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9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CB7F61-0941-474A-8FB9-0B9F0BF8D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05" y="132522"/>
            <a:ext cx="10364451" cy="1596177"/>
          </a:xfrm>
        </p:spPr>
        <p:txBody>
          <a:bodyPr/>
          <a:lstStyle/>
          <a:p>
            <a:r>
              <a:rPr lang="es-MX" dirty="0"/>
              <a:t>Instalación de redes de 3 " y 4 " por la </a:t>
            </a:r>
            <a:r>
              <a:rPr lang="es-MX" dirty="0" err="1"/>
              <a:t>via</a:t>
            </a:r>
            <a:r>
              <a:rPr lang="es-MX" dirty="0"/>
              <a:t> pública a las industrias</a:t>
            </a:r>
            <a:endParaRPr lang="es-CO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0903B1E-D3ED-4BAD-9A25-236D840A2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63" y="1900582"/>
            <a:ext cx="3436255" cy="4581675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B70542-85B6-4253-8669-1D94CF822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882" y="1778971"/>
            <a:ext cx="3618672" cy="482489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C335AAC-090D-4F53-A57E-6F1CFF47E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018" y="1728699"/>
            <a:ext cx="3536969" cy="471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47873" y="66261"/>
            <a:ext cx="10621274" cy="4704522"/>
          </a:xfrm>
        </p:spPr>
        <p:txBody>
          <a:bodyPr>
            <a:normAutofit/>
          </a:bodyPr>
          <a:lstStyle/>
          <a:p>
            <a:pPr algn="ctr"/>
            <a:r>
              <a:rPr lang="es-CO" sz="5400" b="1" dirty="0"/>
              <a:t>ASAMBLEA GENERAL ORDINARIA DE MANERA VIRTUAL DE LA ASOCIACION AUACACT </a:t>
            </a:r>
            <a:br>
              <a:rPr lang="es-CO" sz="5400" b="1" dirty="0"/>
            </a:br>
            <a:r>
              <a:rPr lang="es-CO" sz="5400" b="1" dirty="0"/>
              <a:t>27  DICIEMBRE 2020  </a:t>
            </a:r>
            <a:endParaRPr lang="es-CO" sz="5400" dirty="0"/>
          </a:p>
        </p:txBody>
      </p:sp>
      <p:pic>
        <p:nvPicPr>
          <p:cNvPr id="4" name="0 Imagen" descr="auacact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8840405" y="4625009"/>
            <a:ext cx="3099803" cy="1903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920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60" y="409374"/>
            <a:ext cx="4177541" cy="5570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369" y="914400"/>
            <a:ext cx="4269347" cy="5692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746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309424"/>
            <a:ext cx="10364451" cy="1596177"/>
          </a:xfrm>
        </p:spPr>
        <p:txBody>
          <a:bodyPr/>
          <a:lstStyle/>
          <a:p>
            <a:r>
              <a:rPr lang="es-CO" dirty="0" err="1" smtClean="0"/>
              <a:t>Concertacion</a:t>
            </a:r>
            <a:r>
              <a:rPr lang="es-CO" dirty="0" smtClean="0"/>
              <a:t> nuevo punto de muestreo y </a:t>
            </a:r>
            <a:r>
              <a:rPr lang="es-CO" dirty="0" err="1" smtClean="0"/>
              <a:t>contramuestras</a:t>
            </a:r>
            <a:r>
              <a:rPr lang="es-CO" dirty="0" smtClean="0"/>
              <a:t> con laboratorio acreditado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707936"/>
            <a:ext cx="3503548" cy="4671399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238" y="1587884"/>
            <a:ext cx="3683626" cy="491150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779" y="1736029"/>
            <a:ext cx="3482480" cy="464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8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8017" y="234636"/>
            <a:ext cx="10364451" cy="1596177"/>
          </a:xfrm>
        </p:spPr>
        <p:txBody>
          <a:bodyPr/>
          <a:lstStyle/>
          <a:p>
            <a:r>
              <a:rPr lang="es-CO" dirty="0" smtClean="0"/>
              <a:t>Trabajo continuo con entidades de control y vigilancia y profesionales expertos en el </a:t>
            </a:r>
            <a:r>
              <a:rPr lang="es-CO" dirty="0" err="1" smtClean="0"/>
              <a:t>area</a:t>
            </a:r>
            <a:r>
              <a:rPr lang="es-CO" dirty="0" smtClean="0"/>
              <a:t> de servicios </a:t>
            </a:r>
            <a:r>
              <a:rPr lang="es-CO" dirty="0" err="1" smtClean="0"/>
              <a:t>publicos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83" y="1586115"/>
            <a:ext cx="3786388" cy="5048519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89" y="1776436"/>
            <a:ext cx="3684432" cy="49125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746" y="1966756"/>
            <a:ext cx="5245618" cy="39342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045" y="2920329"/>
            <a:ext cx="4684871" cy="351365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76" y="1966755"/>
            <a:ext cx="5730704" cy="42980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0567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315" y="176508"/>
            <a:ext cx="10364451" cy="1596177"/>
          </a:xfrm>
        </p:spPr>
        <p:txBody>
          <a:bodyPr/>
          <a:lstStyle/>
          <a:p>
            <a:r>
              <a:rPr lang="es-CO" dirty="0" smtClean="0"/>
              <a:t>Cargue de información al sistema único de información – sui de la </a:t>
            </a:r>
            <a:r>
              <a:rPr lang="es-CO" dirty="0" err="1" smtClean="0"/>
              <a:t>sspd</a:t>
            </a:r>
            <a:r>
              <a:rPr lang="es-CO" dirty="0" smtClean="0"/>
              <a:t> de los tópicos técnico, comercial y financiero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540" y="1772685"/>
            <a:ext cx="6337033" cy="373449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CO" dirty="0"/>
              <a:t>El objetivo general de este sistema es  buscar estandarizar requerimientos de información y aportar datos que permita a las entidades del Gobierno evaluar la </a:t>
            </a:r>
            <a:r>
              <a:rPr lang="es-CO" dirty="0" smtClean="0"/>
              <a:t>prestación.</a:t>
            </a:r>
          </a:p>
          <a:p>
            <a:pPr algn="just" fontAlgn="base"/>
            <a:r>
              <a:rPr lang="es-CO" b="1" dirty="0"/>
              <a:t>Las empresas prestadoras de servicios públicos domiciliarios deben hacer los reportes respectivos dentro del SUI y el NO reporte como inobservancia al régimen de los servicios públicos se considera un incumplimiento que puede ser objeto de sanción al prestador por parte de la </a:t>
            </a:r>
            <a:r>
              <a:rPr lang="es-CO" b="1" dirty="0" err="1"/>
              <a:t>Superservicios</a:t>
            </a:r>
            <a:endParaRPr lang="es-CO" dirty="0"/>
          </a:p>
          <a:p>
            <a:r>
              <a:rPr lang="es-CO" dirty="0">
                <a:hlinkClick r:id="rId2"/>
              </a:rPr>
              <a:t/>
            </a:r>
            <a:br>
              <a:rPr lang="es-CO" dirty="0">
                <a:hlinkClick r:id="rId2"/>
              </a:rPr>
            </a:br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468" y="3234064"/>
            <a:ext cx="5375409" cy="227311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933" y="2046694"/>
            <a:ext cx="2726028" cy="913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73" y="463533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7109C-6757-41E0-8F67-22F815ED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183" y="637684"/>
            <a:ext cx="11489634" cy="2358887"/>
          </a:xfrm>
        </p:spPr>
        <p:txBody>
          <a:bodyPr>
            <a:normAutofit fontScale="90000"/>
          </a:bodyPr>
          <a:lstStyle/>
          <a:p>
            <a:r>
              <a:rPr lang="es-CO" sz="4000" b="1" dirty="0">
                <a:solidFill>
                  <a:schemeClr val="accent1">
                    <a:lumMod val="75000"/>
                  </a:schemeClr>
                </a:solidFill>
              </a:rPr>
              <a:t>5. QUINTO PUNTO DEL ORDEN DEL DIA PRESENTACION DE LA CONTADORA DE LOS RESULTADOS FINANCIEROS Y CONTABLES DEL 01 DE ENERO AL 31 DE DICIEMBRE DEL AÑO 2019 Y APROBACIÓN DEL MISMO.</a:t>
            </a:r>
            <a:r>
              <a:rPr lang="es-C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C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800BC4-42EB-45AB-B609-FABAE0820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2996571"/>
            <a:ext cx="10364452" cy="3424107"/>
          </a:xfrm>
        </p:spPr>
        <p:txBody>
          <a:bodyPr>
            <a:normAutofit/>
          </a:bodyPr>
          <a:lstStyle/>
          <a:p>
            <a:r>
              <a:rPr lang="es-MX" sz="3200" dirty="0"/>
              <a:t>PRESENTACION de los estados financieros y contables del 2019 por parte de LA SEÑORA CONTADORA  DE LA ASOCIACIÓN:  ANA DELIA GIRALDO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33282010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EAED5A-6AA0-428D-BF9F-14567C9F8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989578"/>
            <a:ext cx="10364451" cy="1596177"/>
          </a:xfrm>
        </p:spPr>
        <p:txBody>
          <a:bodyPr>
            <a:normAutofit fontScale="90000"/>
          </a:bodyPr>
          <a:lstStyle/>
          <a:p>
            <a:r>
              <a:rPr lang="es-CO" sz="4000" b="1" dirty="0">
                <a:solidFill>
                  <a:schemeClr val="accent1">
                    <a:lumMod val="75000"/>
                  </a:schemeClr>
                </a:solidFill>
              </a:rPr>
              <a:t>6. Sexto punto del orden del día : INFORME COMERCIAL Y AMBIENTAL POR PARTE DE LA DIRECTORA COMERCIAL</a:t>
            </a:r>
            <a:r>
              <a:rPr lang="es-C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C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E981AD-883E-4E0F-8CF3-841D3AC33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2918001"/>
            <a:ext cx="10364452" cy="3424107"/>
          </a:xfrm>
        </p:spPr>
        <p:txBody>
          <a:bodyPr/>
          <a:lstStyle/>
          <a:p>
            <a:r>
              <a:rPr lang="es-MX" sz="3200" dirty="0"/>
              <a:t>Presentación del informe comercial y ambiental por parte de la directora comercial: la señora Jennifer Díaz 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14959435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8DC5E2-9014-4C1E-8DC7-2B66F04E5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chemeClr val="accent1">
                    <a:lumMod val="75000"/>
                  </a:schemeClr>
                </a:solidFill>
              </a:rPr>
              <a:t>7. PRESENTACION OFICIAL DEL NUEVO REVISOR FISCAL DE LA ASOCIACIÓN</a:t>
            </a:r>
            <a:r>
              <a:rPr lang="es-C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C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95BABC-D289-47DB-B97A-983BE47D5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200" dirty="0"/>
              <a:t>Se presenta la señora electa revisora fiscal de la asociación: nidia </a:t>
            </a:r>
            <a:r>
              <a:rPr lang="es-MX" sz="3200" dirty="0" err="1"/>
              <a:t>sanchez</a:t>
            </a:r>
            <a:r>
              <a:rPr lang="es-MX" sz="3200" dirty="0"/>
              <a:t> </a:t>
            </a:r>
            <a:r>
              <a:rPr lang="es-MX" sz="3200" dirty="0" err="1"/>
              <a:t>sanchez</a:t>
            </a:r>
            <a:r>
              <a:rPr lang="es-MX" sz="3200" dirty="0"/>
              <a:t>.</a:t>
            </a:r>
            <a:endParaRPr lang="es-CO" sz="3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7AB159-E3A2-4D16-8223-84C512C24A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318" y="3625492"/>
            <a:ext cx="1791364" cy="2788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4516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2350" y="6241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s-CO" sz="4800" b="1" dirty="0">
                <a:solidFill>
                  <a:schemeClr val="accent1">
                    <a:lumMod val="75000"/>
                  </a:schemeClr>
                </a:solidFill>
              </a:rPr>
              <a:t>9. Quinto punto Orden del día: </a:t>
            </a:r>
            <a:endParaRPr lang="es-CO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66252" y="1817717"/>
            <a:ext cx="8915400" cy="3777622"/>
          </a:xfrm>
        </p:spPr>
        <p:txBody>
          <a:bodyPr>
            <a:normAutofit/>
          </a:bodyPr>
          <a:lstStyle/>
          <a:p>
            <a:pPr algn="ctr"/>
            <a:r>
              <a:rPr lang="es-CO" sz="4800" b="1" dirty="0">
                <a:solidFill>
                  <a:schemeClr val="tx1"/>
                </a:solidFill>
              </a:rPr>
              <a:t>CLAUSURA Y AGRADECIMIENTOS</a:t>
            </a:r>
          </a:p>
        </p:txBody>
      </p:sp>
    </p:spTree>
    <p:extLst>
      <p:ext uri="{BB962C8B-B14F-4D97-AF65-F5344CB8AC3E}">
        <p14:creationId xmlns:p14="http://schemas.microsoft.com/office/powerpoint/2010/main" val="247101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80660" y="575865"/>
            <a:ext cx="10430679" cy="601287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O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JUNTA DIRECTIVA DE LA ASOCIACIÓN AUACACT A TRAVES DE SU REPRESENTANTE LEGAL, SE PERMITE CONVOCAR A LA ASAMBLEA GENERAL ORDINARIA DE ASOCIADOS DEL ACUEDUCTO DE MANERA VIRTUAL, EN VIRTUD DE LO ESTABLECIDO EN LOS ARTICULOS 30 Y 31 DE LOS ESTATUTOS VIGENTES Y LO ESTABLECIDO EN LA LEY 222 DE 1995 ARTICULOS 19 AL 21 LOS CUALES VALIDAN LAS REUNIONES NO PRESENCIALES DE ASAMBLEAS O JUNTA DE SOCIOS. </a:t>
            </a:r>
            <a:endParaRPr lang="es-CO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  <p:pic>
        <p:nvPicPr>
          <p:cNvPr id="4098" name="Picture 2" descr="Junta Directiva y Comisiones - AMPA Escola Can Roca AMPA Escola Can Ro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723" y="4002157"/>
            <a:ext cx="3018551" cy="24450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507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40698" y="306841"/>
            <a:ext cx="8911687" cy="1280890"/>
          </a:xfrm>
        </p:spPr>
        <p:txBody>
          <a:bodyPr>
            <a:normAutofit/>
          </a:bodyPr>
          <a:lstStyle/>
          <a:p>
            <a:r>
              <a:rPr lang="es-CO" sz="4800" b="1" dirty="0"/>
              <a:t>Orden del Día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5850" y="1457739"/>
            <a:ext cx="11120299" cy="4903304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s-CO" sz="24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VERIFICACION DEL QUORUM</a:t>
            </a:r>
            <a:endParaRPr lang="es-CO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s-CO" sz="24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APROBACION DEL REGLAMENTO INTERNO DE LA ASAMBLEA.</a:t>
            </a:r>
            <a:endParaRPr lang="es-CO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s-CO" sz="24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ELECCION DE PRESIDENTE Y SECRETARIO DE ASAMBLEA</a:t>
            </a:r>
            <a:endParaRPr lang="es-CO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s-CO" sz="24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PRESENTACIÓN INFORME DE GESTIÓN AÑO 2019 Y OBRAS DE INVERSION POR EL REPRESENTANTE LEGAL </a:t>
            </a:r>
            <a:endParaRPr lang="es-CO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s-CO" sz="24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PRESENTACION DE LA CONTADORA DE LOS RESULTADOS FINANCIEROS Y CONTABLES DEL 01 DE ENERO AL 31 DE DICIEMBRE DEL AÑO 2019 Y APROBACIÓN DEL MISMO.</a:t>
            </a:r>
            <a:endParaRPr lang="es-CO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s-CO" sz="24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INFORME COMERCIAL Y AMBIENTAL POR PARTE DE LA DIRECTORA </a:t>
            </a:r>
            <a:r>
              <a:rPr lang="es-CO" sz="2400" b="1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COMERCIAL</a:t>
            </a: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es-CO" sz="2400" b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 </a:t>
            </a:r>
            <a:r>
              <a:rPr lang="es-CO" sz="2400" b="1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Presentacion</a:t>
            </a:r>
            <a:r>
              <a:rPr lang="es-CO" sz="2400" b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oficial revisor fiscal electo de la asociación</a:t>
            </a:r>
            <a:endParaRPr lang="es-CO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es-CO" sz="24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s-CO" sz="2400" b="1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LECTURA Y APROBACION DE ACTA DE ASAMBLEA DEL DIA</a:t>
            </a: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es-CO" sz="2400" b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9. </a:t>
            </a:r>
            <a:r>
              <a:rPr lang="es-CO" sz="2400" b="1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CLAUSURA Y AGRADECIMIENTOS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99570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2123" y="673331"/>
            <a:ext cx="10880034" cy="523789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CO" sz="2800" b="1" dirty="0"/>
              <a:t>NOTA ACLARATORIA: SE ACLARA QUE POR MOTIVOS DE LA DECLARATORIA DE EMERGENCIA SANITARIA POR COVID 19 Y QUE AÚN NO ESTAN PERMITIDAS LAS REUNIONES DE MANERA PRESENCIAL SE IMPLEMENTÓ LA MODALIDAD DE REUNION DE ASAMBLEA VIRTUAL LA CUAL ES VÁLIDADA POR LA CAMARA Y COMERCIO Y LA LEY 222 DE 1995 ARTICULOS 19 AL 21, DADA LA URGENCIA DE NOMBRARMIENTO DE NUEVO REVISOR FISCAL DE LA ASOCIACION. </a:t>
            </a:r>
            <a:endParaRPr lang="es-CO" sz="2800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5038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628649" y="299914"/>
            <a:ext cx="9801351" cy="1280890"/>
          </a:xfrm>
        </p:spPr>
        <p:txBody>
          <a:bodyPr>
            <a:normAutofit/>
          </a:bodyPr>
          <a:lstStyle/>
          <a:p>
            <a:r>
              <a:rPr lang="es-CO" b="1" dirty="0">
                <a:solidFill>
                  <a:schemeClr val="accent1">
                    <a:lumMod val="75000"/>
                  </a:schemeClr>
                </a:solidFill>
              </a:rPr>
              <a:t>1. Primer punto Orden del día: Verificación Quorum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7565" y="1580804"/>
            <a:ext cx="11198689" cy="4448935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O" sz="2800" b="1" dirty="0"/>
              <a:t>REQUISITO PRIMORDIAL PARA PARTICIPAR DE LA ASAMBLEA VIRTUAL: Ser suscriptor del Acueducto, estar a paz y salvo con el pago de la factura de acueducto.</a:t>
            </a:r>
            <a:endParaRPr lang="es-CO" sz="2800" dirty="0"/>
          </a:p>
          <a:p>
            <a:pPr algn="just">
              <a:lnSpc>
                <a:spcPct val="150000"/>
              </a:lnSpc>
            </a:pPr>
            <a:r>
              <a:rPr lang="es-CO" sz="2800" b="1" dirty="0"/>
              <a:t>Por normas legales estatutarias, todo asociado deberá realizar PRESENTACIÓN que lo acredite como suscriptor, REGISTRARSE EN LA PLANILLA DE ASISTENCIA DISPUESTA EN LAS CABINAS TELEFONICAS Y LUGARES CONCERTADOS EN CASO QUE NO PUEDA HACER CONEXIÓN VIRTUAL.</a:t>
            </a:r>
            <a:endParaRPr lang="es-CO" sz="2800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90514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2CEB61-4E86-4E33-B409-C79A94148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2367093"/>
            <a:ext cx="10364452" cy="4126472"/>
          </a:xfrm>
        </p:spPr>
        <p:txBody>
          <a:bodyPr>
            <a:normAutofit/>
          </a:bodyPr>
          <a:lstStyle/>
          <a:p>
            <a:r>
              <a:rPr lang="es-MX" sz="2800" dirty="0"/>
              <a:t>Se llama a un comportamiento respetuoso</a:t>
            </a:r>
          </a:p>
          <a:p>
            <a:r>
              <a:rPr lang="es-MX" sz="2800" dirty="0"/>
              <a:t>Escuchar de manera activa cada punto del orden</a:t>
            </a:r>
          </a:p>
          <a:p>
            <a:r>
              <a:rPr lang="es-MX" sz="2800" dirty="0"/>
              <a:t>Respeto de la privacidad de los participantes</a:t>
            </a:r>
          </a:p>
          <a:p>
            <a:r>
              <a:rPr lang="es-MX" sz="2800" dirty="0"/>
              <a:t>PROHIBIDO LA interrupción en cada presentación</a:t>
            </a:r>
          </a:p>
          <a:p>
            <a:r>
              <a:rPr lang="es-MX" sz="2800" dirty="0"/>
              <a:t>Preguntas al final de cada presentación y por un máximo de 5 minutos</a:t>
            </a:r>
          </a:p>
          <a:p>
            <a:endParaRPr lang="es-MX" sz="2800" dirty="0"/>
          </a:p>
          <a:p>
            <a:endParaRPr lang="es-MX" sz="2800" dirty="0"/>
          </a:p>
          <a:p>
            <a:endParaRPr lang="es-CO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31EBA45-2586-4256-936C-CB6AFC8B1AC1}"/>
              </a:ext>
            </a:extLst>
          </p:cNvPr>
          <p:cNvSpPr txBox="1">
            <a:spLocks/>
          </p:cNvSpPr>
          <p:nvPr/>
        </p:nvSpPr>
        <p:spPr>
          <a:xfrm>
            <a:off x="1019049" y="551705"/>
            <a:ext cx="9801351" cy="1280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>
                <a:solidFill>
                  <a:schemeClr val="accent1">
                    <a:lumMod val="75000"/>
                  </a:schemeClr>
                </a:solidFill>
              </a:rPr>
              <a:t>2. SEGUNDO punto Orden del día: APROBACION DEL REGLAMENTO INTERNO DE LA ASAMBLEA</a:t>
            </a:r>
          </a:p>
        </p:txBody>
      </p:sp>
    </p:spTree>
    <p:extLst>
      <p:ext uri="{BB962C8B-B14F-4D97-AF65-F5344CB8AC3E}">
        <p14:creationId xmlns:p14="http://schemas.microsoft.com/office/powerpoint/2010/main" val="418088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74B8D4-6647-439E-8D6A-CA49A5F4A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chemeClr val="accent1">
                    <a:lumMod val="75000"/>
                  </a:schemeClr>
                </a:solidFill>
              </a:rPr>
              <a:t>3. tercer punto Orden del día: elección de presidente y secretario de asamblea</a:t>
            </a:r>
            <a:br>
              <a:rPr lang="es-CO" b="1" dirty="0">
                <a:solidFill>
                  <a:schemeClr val="accent1">
                    <a:lumMod val="75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9D4F95-343F-48A1-98BE-95E893C07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4000" dirty="0"/>
              <a:t>Elección presidente</a:t>
            </a:r>
            <a:r>
              <a:rPr lang="es-MX" sz="4000" dirty="0" smtClean="0"/>
              <a:t>: </a:t>
            </a:r>
            <a:r>
              <a:rPr lang="es-MX" sz="4000" dirty="0" err="1" smtClean="0"/>
              <a:t>arcesio</a:t>
            </a:r>
            <a:r>
              <a:rPr lang="es-MX" sz="4000" dirty="0" smtClean="0"/>
              <a:t> </a:t>
            </a:r>
            <a:r>
              <a:rPr lang="es-MX" sz="4000" dirty="0" err="1" smtClean="0"/>
              <a:t>zuñiga</a:t>
            </a:r>
            <a:r>
              <a:rPr lang="es-MX" sz="4000" dirty="0" smtClean="0"/>
              <a:t> </a:t>
            </a:r>
            <a:endParaRPr lang="es-MX" sz="4000" dirty="0"/>
          </a:p>
          <a:p>
            <a:r>
              <a:rPr lang="es-MX" sz="4000" dirty="0"/>
              <a:t>Elección secretario: </a:t>
            </a:r>
            <a:r>
              <a:rPr lang="es-MX" sz="4000" dirty="0" smtClean="0"/>
              <a:t>Katherine </a:t>
            </a:r>
            <a:r>
              <a:rPr lang="es-MX" sz="4000" dirty="0" err="1" smtClean="0"/>
              <a:t>triana</a:t>
            </a: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62442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BC419A-33FF-4C34-A1F5-D84C028E4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4000" b="1" dirty="0">
                <a:solidFill>
                  <a:schemeClr val="accent1">
                    <a:lumMod val="75000"/>
                  </a:schemeClr>
                </a:solidFill>
              </a:rPr>
              <a:t>4. PRESENTACIÓN INFORME DE GESTIÓN AÑO 2019 Y OBRAS DE INVERSION POR EL REPRESENTANTE LEGAL </a:t>
            </a:r>
            <a:r>
              <a:rPr lang="es-C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C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89336C-4C83-45BB-8DDB-0DAB76655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MX" sz="3200" dirty="0"/>
              <a:t>Se presentan las obras y proyectos  tanto económicos, tecnológicos, de información, talento humano y de infraestructura, entro otros que se necesitaron en el periodo “</a:t>
            </a:r>
            <a:r>
              <a:rPr lang="es-MX" sz="3200" dirty="0" smtClean="0"/>
              <a:t>2020“ con excedentes del dinero del año 2019, </a:t>
            </a:r>
            <a:r>
              <a:rPr lang="es-MX" sz="3200" dirty="0"/>
              <a:t>sobre los cuales se cimenta la creación y puesta en marcha de la empresa.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90658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ota">
    <a:dk1>
      <a:sysClr val="windowText" lastClr="000000"/>
    </a:dk1>
    <a:lt1>
      <a:sysClr val="window" lastClr="FFFFFF"/>
    </a:lt1>
    <a:dk2>
      <a:srgbClr val="1C647B"/>
    </a:dk2>
    <a:lt2>
      <a:srgbClr val="98B7D3"/>
    </a:lt2>
    <a:accent1>
      <a:srgbClr val="274FA4"/>
    </a:accent1>
    <a:accent2>
      <a:srgbClr val="48A8D0"/>
    </a:accent2>
    <a:accent3>
      <a:srgbClr val="53B18F"/>
    </a:accent3>
    <a:accent4>
      <a:srgbClr val="D78D38"/>
    </a:accent4>
    <a:accent5>
      <a:srgbClr val="BA3F51"/>
    </a:accent5>
    <a:accent6>
      <a:srgbClr val="AE52D9"/>
    </a:accent6>
    <a:hlink>
      <a:srgbClr val="2AA2DA"/>
    </a:hlink>
    <a:folHlink>
      <a:srgbClr val="76A3B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2264</TotalTime>
  <Words>955</Words>
  <Application>Microsoft Office PowerPoint</Application>
  <PresentationFormat>Panorámica</PresentationFormat>
  <Paragraphs>110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Arial Narrow</vt:lpstr>
      <vt:lpstr>Calibri</vt:lpstr>
      <vt:lpstr>Times New Roman</vt:lpstr>
      <vt:lpstr>Tw Cen MT</vt:lpstr>
      <vt:lpstr>Gota</vt:lpstr>
      <vt:lpstr>Presentación de PowerPoint</vt:lpstr>
      <vt:lpstr>ASAMBLEA GENERAL ORDINARIA DE MANERA VIRTUAL DE LA ASOCIACION AUACACT  27  DICIEMBRE 2020  </vt:lpstr>
      <vt:lpstr>Presentación de PowerPoint</vt:lpstr>
      <vt:lpstr>Orden del Día</vt:lpstr>
      <vt:lpstr>Presentación de PowerPoint</vt:lpstr>
      <vt:lpstr>1. Primer punto Orden del día: Verificación Quorum</vt:lpstr>
      <vt:lpstr>Presentación de PowerPoint</vt:lpstr>
      <vt:lpstr>3. tercer punto Orden del día: elección de presidente y secretario de asamblea </vt:lpstr>
      <vt:lpstr>4. PRESENTACIÓN INFORME DE GESTIÓN AÑO 2019 Y OBRAS DE INVERSION POR EL REPRESENTANTE LEGAL  </vt:lpstr>
      <vt:lpstr>Presentación de PowerPoint</vt:lpstr>
      <vt:lpstr>Instalacion macromedidor para control de perdidas en el sistema</vt:lpstr>
      <vt:lpstr>Optimización del área del tanque de almacenamiento de agua para adecuación como bodega de  materiales</vt:lpstr>
      <vt:lpstr>Obra de construcción de acabados en contorno del tanque de secado de lodos de la planta de tratamiento Y CONSTRUCCIONES VARIAS</vt:lpstr>
      <vt:lpstr>Presentación de PowerPoint</vt:lpstr>
      <vt:lpstr>Presentación de PowerPoint</vt:lpstr>
      <vt:lpstr>Presentación de PowerPoint</vt:lpstr>
      <vt:lpstr>Válvula para regular el paso del agua del  desarenador a la planta, para mantenimientos preventivos y evitar desperdicios</vt:lpstr>
      <vt:lpstr>Obras de mantenimiento en la red, hallazgos de fugas y filtraciones</vt:lpstr>
      <vt:lpstr>Instalación de redes de 3 " y 4 " por la via pública a las industrias</vt:lpstr>
      <vt:lpstr>Presentación de PowerPoint</vt:lpstr>
      <vt:lpstr>Concertacion nuevo punto de muestreo y contramuestras con laboratorio acreditado</vt:lpstr>
      <vt:lpstr>Trabajo continuo con entidades de control y vigilancia y profesionales expertos en el area de servicios publicos</vt:lpstr>
      <vt:lpstr>Cargue de información al sistema único de información – sui de la sspd de los tópicos técnico, comercial y financiero</vt:lpstr>
      <vt:lpstr>5. QUINTO PUNTO DEL ORDEN DEL DIA PRESENTACION DE LA CONTADORA DE LOS RESULTADOS FINANCIEROS Y CONTABLES DEL 01 DE ENERO AL 31 DE DICIEMBRE DEL AÑO 2019 Y APROBACIÓN DEL MISMO. </vt:lpstr>
      <vt:lpstr>6. Sexto punto del orden del día : INFORME COMERCIAL Y AMBIENTAL POR PARTE DE LA DIRECTORA COMERCIAL </vt:lpstr>
      <vt:lpstr>7. PRESENTACION OFICIAL DEL NUEVO REVISOR FISCAL DE LA ASOCIACIÓN </vt:lpstr>
      <vt:lpstr>9. Quinto punto Orden del día: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ENTIDADES QUE REGULAN Y VIGILAN A LAS EMRESAS PRESTADORAS DE SERVICIOS PUBLICOS</dc:title>
  <dc:creator>auacact</dc:creator>
  <cp:lastModifiedBy>Usuario de Windows</cp:lastModifiedBy>
  <cp:revision>70</cp:revision>
  <dcterms:created xsi:type="dcterms:W3CDTF">2018-03-09T16:44:13Z</dcterms:created>
  <dcterms:modified xsi:type="dcterms:W3CDTF">2020-12-27T14:49:00Z</dcterms:modified>
</cp:coreProperties>
</file>